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p:nvPr/>
        </p:nvSpPr>
        <p:spPr>
          <a:xfrm rot="10800000" flipH="1">
            <a:off x="0" y="4124512"/>
            <a:ext cx="8458200" cy="949799"/>
          </a:xfrm>
          <a:prstGeom prst="rect">
            <a:avLst/>
          </a:prstGeom>
          <a:solidFill>
            <a:schemeClr val="dk2"/>
          </a:solidFill>
          <a:ln>
            <a:noFill/>
          </a:ln>
        </p:spPr>
        <p:txBody>
          <a:bodyPr lIns="91425" tIns="45700" rIns="91425" bIns="45700" anchor="ctr" anchorCtr="0">
            <a:noAutofit/>
          </a:bodyPr>
          <a:lstStyle/>
          <a:p>
            <a:endParaRPr/>
          </a:p>
        </p:txBody>
      </p:sp>
      <p:sp>
        <p:nvSpPr>
          <p:cNvPr id="9" name="Shape 9"/>
          <p:cNvSpPr txBox="1">
            <a:spLocks noGrp="1"/>
          </p:cNvSpPr>
          <p:nvPr>
            <p:ph type="ctrTitle"/>
          </p:nvPr>
        </p:nvSpPr>
        <p:spPr>
          <a:xfrm>
            <a:off x="685800" y="1734342"/>
            <a:ext cx="7772400" cy="2245499"/>
          </a:xfrm>
          <a:prstGeom prst="rect">
            <a:avLst/>
          </a:prstGeom>
          <a:noFill/>
          <a:ln>
            <a:noFill/>
          </a:ln>
        </p:spPr>
        <p:txBody>
          <a:bodyPr lIns="91425" tIns="91425" rIns="91425" bIns="91425" anchor="b" anchorCtr="0"/>
          <a:lstStyle>
            <a:lvl1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1pPr>
            <a:lvl2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2pPr>
            <a:lvl3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3pPr>
            <a:lvl4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4pPr>
            <a:lvl5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5pPr>
            <a:lvl6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6pPr>
            <a:lvl7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7pPr>
            <a:lvl8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8pPr>
            <a:lvl9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9pPr>
          </a:lstStyle>
          <a:p>
            <a:endParaRPr/>
          </a:p>
        </p:txBody>
      </p:sp>
      <p:sp>
        <p:nvSpPr>
          <p:cNvPr id="10" name="Shape 10"/>
          <p:cNvSpPr txBox="1">
            <a:spLocks noGrp="1"/>
          </p:cNvSpPr>
          <p:nvPr>
            <p:ph type="subTitle" idx="1"/>
          </p:nvPr>
        </p:nvSpPr>
        <p:spPr>
          <a:xfrm>
            <a:off x="685800" y="4124476"/>
            <a:ext cx="7772400" cy="949799"/>
          </a:xfrm>
          <a:prstGeom prst="rect">
            <a:avLst/>
          </a:prstGeom>
          <a:noFill/>
          <a:ln>
            <a:noFill/>
          </a:ln>
        </p:spPr>
        <p:txBody>
          <a:bodyPr lIns="91425" tIns="91425" rIns="91425" bIns="91425" anchor="ctr" anchorCtr="0"/>
          <a:lstStyle>
            <a:lvl1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1pPr>
            <a:lvl2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2pPr>
            <a:lvl3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3pPr>
            <a:lvl4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4pPr>
            <a:lvl5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5pPr>
            <a:lvl6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6pPr>
            <a:lvl7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7pPr>
            <a:lvl8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8pPr>
            <a:lvl9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1"/>
        <p:cNvGrpSpPr/>
        <p:nvPr/>
      </p:nvGrpSpPr>
      <p:grpSpPr>
        <a:xfrm>
          <a:off x="0" y="0"/>
          <a:ext cx="0" cy="0"/>
          <a:chOff x="0" y="0"/>
          <a:chExt cx="0" cy="0"/>
        </a:xfrm>
      </p:grpSpPr>
      <p:sp>
        <p:nvSpPr>
          <p:cNvPr id="12" name="Shape 12"/>
          <p:cNvSpPr/>
          <p:nvPr/>
        </p:nvSpPr>
        <p:spPr>
          <a:xfrm>
            <a:off x="0" y="274636"/>
            <a:ext cx="8686800" cy="1554300"/>
          </a:xfrm>
          <a:prstGeom prst="rect">
            <a:avLst/>
          </a:prstGeom>
          <a:solidFill>
            <a:schemeClr val="dk2"/>
          </a:solidFill>
          <a:ln>
            <a:noFill/>
          </a:ln>
        </p:spPr>
        <p:txBody>
          <a:bodyPr lIns="91425" tIns="45700" rIns="91425" bIns="45700" anchor="ctr" anchorCtr="0">
            <a:noAutofit/>
          </a:bodyPr>
          <a:lstStyle/>
          <a:p>
            <a:endParaRPr/>
          </a:p>
        </p:txBody>
      </p:sp>
      <p:sp>
        <p:nvSpPr>
          <p:cNvPr id="13" name="Shape 13"/>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a:endParaRPr/>
          </a:p>
        </p:txBody>
      </p:sp>
      <p:sp>
        <p:nvSpPr>
          <p:cNvPr id="14" name="Shape 14"/>
          <p:cNvSpPr txBox="1">
            <a:spLocks noGrp="1"/>
          </p:cNvSpPr>
          <p:nvPr>
            <p:ph type="body" idx="1"/>
          </p:nvPr>
        </p:nvSpPr>
        <p:spPr>
          <a:xfrm>
            <a:off x="457200" y="1947332"/>
            <a:ext cx="8229600" cy="46202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5"/>
        <p:cNvGrpSpPr/>
        <p:nvPr/>
      </p:nvGrpSpPr>
      <p:grpSpPr>
        <a:xfrm>
          <a:off x="0" y="0"/>
          <a:ext cx="0" cy="0"/>
          <a:chOff x="0" y="0"/>
          <a:chExt cx="0" cy="0"/>
        </a:xfrm>
      </p:grpSpPr>
      <p:sp>
        <p:nvSpPr>
          <p:cNvPr id="16" name="Shape 16"/>
          <p:cNvSpPr/>
          <p:nvPr/>
        </p:nvSpPr>
        <p:spPr>
          <a:xfrm>
            <a:off x="0" y="274636"/>
            <a:ext cx="8686800" cy="1554300"/>
          </a:xfrm>
          <a:prstGeom prst="rect">
            <a:avLst/>
          </a:prstGeom>
          <a:solidFill>
            <a:schemeClr val="dk2"/>
          </a:solidFill>
          <a:ln>
            <a:noFill/>
          </a:ln>
        </p:spPr>
        <p:txBody>
          <a:bodyPr lIns="91425" tIns="45700" rIns="91425" bIns="45700" anchor="ctr" anchorCtr="0">
            <a:noAutofit/>
          </a:bodyPr>
          <a:lstStyle/>
          <a:p>
            <a:endParaRPr/>
          </a:p>
        </p:txBody>
      </p:sp>
      <p:sp>
        <p:nvSpPr>
          <p:cNvPr id="17" name="Shape 17"/>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algn="l" rtl="0">
              <a:spcBef>
                <a:spcPts val="0"/>
              </a:spcBef>
              <a:buSzPct val="100000"/>
              <a:buFont typeface="Arial"/>
              <a:buNone/>
              <a:defRPr sz="4800" b="1">
                <a:solidFill>
                  <a:schemeClr val="lt1"/>
                </a:solidFill>
                <a:latin typeface="Arial"/>
                <a:ea typeface="Arial"/>
                <a:cs typeface="Arial"/>
                <a:sym typeface="Arial"/>
              </a:defRPr>
            </a:lvl1pPr>
            <a:lvl2pPr algn="l" rtl="0">
              <a:spcBef>
                <a:spcPts val="0"/>
              </a:spcBef>
              <a:buSzPct val="100000"/>
              <a:buFont typeface="Arial"/>
              <a:buNone/>
              <a:defRPr sz="4800" b="1">
                <a:solidFill>
                  <a:schemeClr val="lt1"/>
                </a:solidFill>
                <a:latin typeface="Arial"/>
                <a:ea typeface="Arial"/>
                <a:cs typeface="Arial"/>
                <a:sym typeface="Arial"/>
              </a:defRPr>
            </a:lvl2pPr>
            <a:lvl3pPr algn="l" rtl="0">
              <a:spcBef>
                <a:spcPts val="0"/>
              </a:spcBef>
              <a:buSzPct val="100000"/>
              <a:buFont typeface="Arial"/>
              <a:buNone/>
              <a:defRPr sz="4800" b="1">
                <a:solidFill>
                  <a:schemeClr val="lt1"/>
                </a:solidFill>
                <a:latin typeface="Arial"/>
                <a:ea typeface="Arial"/>
                <a:cs typeface="Arial"/>
                <a:sym typeface="Arial"/>
              </a:defRPr>
            </a:lvl3pPr>
            <a:lvl4pPr algn="l" rtl="0">
              <a:spcBef>
                <a:spcPts val="0"/>
              </a:spcBef>
              <a:buSzPct val="100000"/>
              <a:buFont typeface="Arial"/>
              <a:buNone/>
              <a:defRPr sz="4800" b="1">
                <a:solidFill>
                  <a:schemeClr val="lt1"/>
                </a:solidFill>
                <a:latin typeface="Arial"/>
                <a:ea typeface="Arial"/>
                <a:cs typeface="Arial"/>
                <a:sym typeface="Arial"/>
              </a:defRPr>
            </a:lvl4pPr>
            <a:lvl5pPr algn="l" rtl="0">
              <a:spcBef>
                <a:spcPts val="0"/>
              </a:spcBef>
              <a:buSzPct val="100000"/>
              <a:buFont typeface="Arial"/>
              <a:buNone/>
              <a:defRPr sz="4800" b="1">
                <a:solidFill>
                  <a:schemeClr val="lt1"/>
                </a:solidFill>
                <a:latin typeface="Arial"/>
                <a:ea typeface="Arial"/>
                <a:cs typeface="Arial"/>
                <a:sym typeface="Arial"/>
              </a:defRPr>
            </a:lvl5pPr>
            <a:lvl6pPr algn="l" rtl="0">
              <a:spcBef>
                <a:spcPts val="0"/>
              </a:spcBef>
              <a:buSzPct val="100000"/>
              <a:buFont typeface="Arial"/>
              <a:buNone/>
              <a:defRPr sz="4800" b="1">
                <a:solidFill>
                  <a:schemeClr val="lt1"/>
                </a:solidFill>
                <a:latin typeface="Arial"/>
                <a:ea typeface="Arial"/>
                <a:cs typeface="Arial"/>
                <a:sym typeface="Arial"/>
              </a:defRPr>
            </a:lvl6pPr>
            <a:lvl7pPr algn="l" rtl="0">
              <a:spcBef>
                <a:spcPts val="0"/>
              </a:spcBef>
              <a:buSzPct val="100000"/>
              <a:buFont typeface="Arial"/>
              <a:buNone/>
              <a:defRPr sz="4800" b="1">
                <a:solidFill>
                  <a:schemeClr val="lt1"/>
                </a:solidFill>
                <a:latin typeface="Arial"/>
                <a:ea typeface="Arial"/>
                <a:cs typeface="Arial"/>
                <a:sym typeface="Arial"/>
              </a:defRPr>
            </a:lvl7pPr>
            <a:lvl8pPr algn="l" rtl="0">
              <a:spcBef>
                <a:spcPts val="0"/>
              </a:spcBef>
              <a:buSzPct val="100000"/>
              <a:buFont typeface="Arial"/>
              <a:buNone/>
              <a:defRPr sz="4800" b="1">
                <a:solidFill>
                  <a:schemeClr val="lt1"/>
                </a:solidFill>
                <a:latin typeface="Arial"/>
                <a:ea typeface="Arial"/>
                <a:cs typeface="Arial"/>
                <a:sym typeface="Arial"/>
              </a:defRPr>
            </a:lvl8pPr>
            <a:lvl9pPr algn="l" rtl="0">
              <a:spcBef>
                <a:spcPts val="0"/>
              </a:spcBef>
              <a:buSzPct val="100000"/>
              <a:buFont typeface="Arial"/>
              <a:buNone/>
              <a:defRPr sz="4800" b="1">
                <a:solidFill>
                  <a:schemeClr val="lt1"/>
                </a:solidFill>
                <a:latin typeface="Arial"/>
                <a:ea typeface="Arial"/>
                <a:cs typeface="Arial"/>
                <a:sym typeface="Arial"/>
              </a:defRPr>
            </a:lvl9pPr>
          </a:lstStyle>
          <a:p>
            <a:endParaRPr/>
          </a:p>
        </p:txBody>
      </p:sp>
      <p:sp>
        <p:nvSpPr>
          <p:cNvPr id="18" name="Shape 18"/>
          <p:cNvSpPr txBox="1">
            <a:spLocks noGrp="1"/>
          </p:cNvSpPr>
          <p:nvPr>
            <p:ph type="body" idx="1"/>
          </p:nvPr>
        </p:nvSpPr>
        <p:spPr>
          <a:xfrm>
            <a:off x="457200" y="1947332"/>
            <a:ext cx="4030200" cy="46202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9" name="Shape 19"/>
          <p:cNvSpPr txBox="1">
            <a:spLocks noGrp="1"/>
          </p:cNvSpPr>
          <p:nvPr>
            <p:ph type="body" idx="2"/>
          </p:nvPr>
        </p:nvSpPr>
        <p:spPr>
          <a:xfrm>
            <a:off x="4656667" y="1949211"/>
            <a:ext cx="4030200" cy="46202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0"/>
        <p:cNvGrpSpPr/>
        <p:nvPr/>
      </p:nvGrpSpPr>
      <p:grpSpPr>
        <a:xfrm>
          <a:off x="0" y="0"/>
          <a:ext cx="0" cy="0"/>
          <a:chOff x="0" y="0"/>
          <a:chExt cx="0" cy="0"/>
        </a:xfrm>
      </p:grpSpPr>
      <p:sp>
        <p:nvSpPr>
          <p:cNvPr id="21" name="Shape 21"/>
          <p:cNvSpPr/>
          <p:nvPr/>
        </p:nvSpPr>
        <p:spPr>
          <a:xfrm>
            <a:off x="0" y="274636"/>
            <a:ext cx="8686800" cy="1554300"/>
          </a:xfrm>
          <a:prstGeom prst="rect">
            <a:avLst/>
          </a:prstGeom>
          <a:solidFill>
            <a:schemeClr val="dk2"/>
          </a:solidFill>
          <a:ln>
            <a:noFill/>
          </a:ln>
        </p:spPr>
        <p:txBody>
          <a:bodyPr lIns="91425" tIns="45700" rIns="91425" bIns="45700" anchor="ctr" anchorCtr="0">
            <a:noAutofit/>
          </a:bodyPr>
          <a:lstStyle/>
          <a:p>
            <a:endParaRPr/>
          </a:p>
        </p:txBody>
      </p:sp>
      <p:sp>
        <p:nvSpPr>
          <p:cNvPr id="22" name="Shape 22"/>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algn="l" rtl="0">
              <a:spcBef>
                <a:spcPts val="0"/>
              </a:spcBef>
              <a:buSzPct val="100000"/>
              <a:buFont typeface="Arial"/>
              <a:buNone/>
              <a:defRPr sz="4800" b="1">
                <a:solidFill>
                  <a:schemeClr val="lt1"/>
                </a:solidFill>
                <a:latin typeface="Arial"/>
                <a:ea typeface="Arial"/>
                <a:cs typeface="Arial"/>
                <a:sym typeface="Arial"/>
              </a:defRPr>
            </a:lvl1pPr>
            <a:lvl2pPr algn="l" rtl="0">
              <a:spcBef>
                <a:spcPts val="0"/>
              </a:spcBef>
              <a:buSzPct val="100000"/>
              <a:buFont typeface="Arial"/>
              <a:buNone/>
              <a:defRPr sz="4800" b="1">
                <a:solidFill>
                  <a:schemeClr val="lt1"/>
                </a:solidFill>
                <a:latin typeface="Arial"/>
                <a:ea typeface="Arial"/>
                <a:cs typeface="Arial"/>
                <a:sym typeface="Arial"/>
              </a:defRPr>
            </a:lvl2pPr>
            <a:lvl3pPr algn="l" rtl="0">
              <a:spcBef>
                <a:spcPts val="0"/>
              </a:spcBef>
              <a:buSzPct val="100000"/>
              <a:buFont typeface="Arial"/>
              <a:buNone/>
              <a:defRPr sz="4800" b="1">
                <a:solidFill>
                  <a:schemeClr val="lt1"/>
                </a:solidFill>
                <a:latin typeface="Arial"/>
                <a:ea typeface="Arial"/>
                <a:cs typeface="Arial"/>
                <a:sym typeface="Arial"/>
              </a:defRPr>
            </a:lvl3pPr>
            <a:lvl4pPr algn="l" rtl="0">
              <a:spcBef>
                <a:spcPts val="0"/>
              </a:spcBef>
              <a:buSzPct val="100000"/>
              <a:buFont typeface="Arial"/>
              <a:buNone/>
              <a:defRPr sz="4800" b="1">
                <a:solidFill>
                  <a:schemeClr val="lt1"/>
                </a:solidFill>
                <a:latin typeface="Arial"/>
                <a:ea typeface="Arial"/>
                <a:cs typeface="Arial"/>
                <a:sym typeface="Arial"/>
              </a:defRPr>
            </a:lvl4pPr>
            <a:lvl5pPr algn="l" rtl="0">
              <a:spcBef>
                <a:spcPts val="0"/>
              </a:spcBef>
              <a:buSzPct val="100000"/>
              <a:buFont typeface="Arial"/>
              <a:buNone/>
              <a:defRPr sz="4800" b="1">
                <a:solidFill>
                  <a:schemeClr val="lt1"/>
                </a:solidFill>
                <a:latin typeface="Arial"/>
                <a:ea typeface="Arial"/>
                <a:cs typeface="Arial"/>
                <a:sym typeface="Arial"/>
              </a:defRPr>
            </a:lvl5pPr>
            <a:lvl6pPr algn="l" rtl="0">
              <a:spcBef>
                <a:spcPts val="0"/>
              </a:spcBef>
              <a:buSzPct val="100000"/>
              <a:buFont typeface="Arial"/>
              <a:buNone/>
              <a:defRPr sz="4800" b="1">
                <a:solidFill>
                  <a:schemeClr val="lt1"/>
                </a:solidFill>
                <a:latin typeface="Arial"/>
                <a:ea typeface="Arial"/>
                <a:cs typeface="Arial"/>
                <a:sym typeface="Arial"/>
              </a:defRPr>
            </a:lvl6pPr>
            <a:lvl7pPr algn="l" rtl="0">
              <a:spcBef>
                <a:spcPts val="0"/>
              </a:spcBef>
              <a:buSzPct val="100000"/>
              <a:buFont typeface="Arial"/>
              <a:buNone/>
              <a:defRPr sz="4800" b="1">
                <a:solidFill>
                  <a:schemeClr val="lt1"/>
                </a:solidFill>
                <a:latin typeface="Arial"/>
                <a:ea typeface="Arial"/>
                <a:cs typeface="Arial"/>
                <a:sym typeface="Arial"/>
              </a:defRPr>
            </a:lvl7pPr>
            <a:lvl8pPr algn="l" rtl="0">
              <a:spcBef>
                <a:spcPts val="0"/>
              </a:spcBef>
              <a:buSzPct val="100000"/>
              <a:buFont typeface="Arial"/>
              <a:buNone/>
              <a:defRPr sz="4800" b="1">
                <a:solidFill>
                  <a:schemeClr val="lt1"/>
                </a:solidFill>
                <a:latin typeface="Arial"/>
                <a:ea typeface="Arial"/>
                <a:cs typeface="Arial"/>
                <a:sym typeface="Arial"/>
              </a:defRPr>
            </a:lvl8pPr>
            <a:lvl9pPr algn="l" rtl="0">
              <a:spcBef>
                <a:spcPts val="0"/>
              </a:spcBef>
              <a:buSzPct val="100000"/>
              <a:buFont typeface="Arial"/>
              <a:buNone/>
              <a:defRPr sz="4800"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3"/>
        <p:cNvGrpSpPr/>
        <p:nvPr/>
      </p:nvGrpSpPr>
      <p:grpSpPr>
        <a:xfrm>
          <a:off x="0" y="0"/>
          <a:ext cx="0" cy="0"/>
          <a:chOff x="0" y="0"/>
          <a:chExt cx="0" cy="0"/>
        </a:xfrm>
      </p:grpSpPr>
      <p:sp>
        <p:nvSpPr>
          <p:cNvPr id="24" name="Shape 24"/>
          <p:cNvSpPr/>
          <p:nvPr/>
        </p:nvSpPr>
        <p:spPr>
          <a:xfrm>
            <a:off x="0" y="5875078"/>
            <a:ext cx="8686800" cy="692700"/>
          </a:xfrm>
          <a:prstGeom prst="rect">
            <a:avLst/>
          </a:prstGeom>
          <a:solidFill>
            <a:schemeClr val="dk2"/>
          </a:solidFill>
          <a:ln>
            <a:noFill/>
          </a:ln>
        </p:spPr>
        <p:txBody>
          <a:bodyPr lIns="91425" tIns="45700" rIns="91425" bIns="45700" anchor="ctr" anchorCtr="0">
            <a:noAutofit/>
          </a:bodyPr>
          <a:lstStyle/>
          <a:p>
            <a:endParaRPr/>
          </a:p>
        </p:txBody>
      </p:sp>
      <p:sp>
        <p:nvSpPr>
          <p:cNvPr id="25" name="Shape 25"/>
          <p:cNvSpPr txBox="1">
            <a:spLocks noGrp="1"/>
          </p:cNvSpPr>
          <p:nvPr>
            <p:ph type="body" idx="1"/>
          </p:nvPr>
        </p:nvSpPr>
        <p:spPr>
          <a:xfrm>
            <a:off x="457200" y="5875078"/>
            <a:ext cx="8229600" cy="692700"/>
          </a:xfrm>
          <a:prstGeom prst="rect">
            <a:avLst/>
          </a:prstGeom>
          <a:noFill/>
          <a:ln>
            <a:noFill/>
          </a:ln>
        </p:spPr>
        <p:txBody>
          <a:bodyPr lIns="91425" tIns="91425" rIns="91425" bIns="91425" anchor="ctr" anchorCtr="0"/>
          <a:lstStyle>
            <a:lvl1pPr marL="342900" indent="-342900" algn="l" rtl="0">
              <a:lnSpc>
                <a:spcPct val="100000"/>
              </a:lnSpc>
              <a:spcBef>
                <a:spcPts val="0"/>
              </a:spcBef>
              <a:spcAft>
                <a:spcPts val="0"/>
              </a:spcAft>
              <a:buClr>
                <a:schemeClr val="lt1"/>
              </a:buClr>
              <a:buSzPct val="166666"/>
              <a:buFont typeface="Arial"/>
              <a:buChar char="•"/>
              <a:defRPr sz="2400" b="1" i="0">
                <a:solidFill>
                  <a:schemeClr val="lt1"/>
                </a:solidFill>
              </a:defRPr>
            </a:lvl1pPr>
            <a:lvl2pPr marL="342900" indent="-342900" algn="l" rtl="0">
              <a:lnSpc>
                <a:spcPct val="100000"/>
              </a:lnSpc>
              <a:spcBef>
                <a:spcPts val="0"/>
              </a:spcBef>
              <a:spcAft>
                <a:spcPts val="0"/>
              </a:spcAft>
              <a:buClr>
                <a:schemeClr val="lt1"/>
              </a:buClr>
              <a:buSzPct val="100000"/>
              <a:buFont typeface="Courier New"/>
              <a:buChar char="o"/>
              <a:defRPr sz="2400" b="1" i="0">
                <a:solidFill>
                  <a:schemeClr val="lt1"/>
                </a:solidFill>
              </a:defRPr>
            </a:lvl2pPr>
            <a:lvl3pPr marL="342900" indent="-342900" algn="l" rtl="0">
              <a:lnSpc>
                <a:spcPct val="100000"/>
              </a:lnSpc>
              <a:spcBef>
                <a:spcPts val="0"/>
              </a:spcBef>
              <a:spcAft>
                <a:spcPts val="0"/>
              </a:spcAft>
              <a:buClr>
                <a:schemeClr val="lt1"/>
              </a:buClr>
              <a:buSzPct val="100000"/>
              <a:buFont typeface="Wingdings"/>
              <a:buChar char="§"/>
              <a:defRPr sz="2400" b="1" i="0">
                <a:solidFill>
                  <a:schemeClr val="lt1"/>
                </a:solidFill>
              </a:defRPr>
            </a:lvl3pPr>
            <a:lvl4pPr marL="342900" indent="-342900" algn="l" rtl="0">
              <a:lnSpc>
                <a:spcPct val="100000"/>
              </a:lnSpc>
              <a:spcBef>
                <a:spcPts val="0"/>
              </a:spcBef>
              <a:spcAft>
                <a:spcPts val="0"/>
              </a:spcAft>
              <a:buClr>
                <a:schemeClr val="lt1"/>
              </a:buClr>
              <a:buSzPct val="166666"/>
              <a:buFont typeface="Arial"/>
              <a:buChar char="•"/>
              <a:defRPr sz="2400" b="1" i="0">
                <a:solidFill>
                  <a:schemeClr val="lt1"/>
                </a:solidFill>
              </a:defRPr>
            </a:lvl4pPr>
            <a:lvl5pPr marL="342900" indent="-342900" algn="l" rtl="0">
              <a:lnSpc>
                <a:spcPct val="100000"/>
              </a:lnSpc>
              <a:spcBef>
                <a:spcPts val="0"/>
              </a:spcBef>
              <a:spcAft>
                <a:spcPts val="0"/>
              </a:spcAft>
              <a:buClr>
                <a:schemeClr val="lt1"/>
              </a:buClr>
              <a:buSzPct val="100000"/>
              <a:buFont typeface="Courier New"/>
              <a:buChar char="o"/>
              <a:defRPr sz="2400" b="1" i="0">
                <a:solidFill>
                  <a:schemeClr val="lt1"/>
                </a:solidFill>
              </a:defRPr>
            </a:lvl5pPr>
            <a:lvl6pPr marL="342900" indent="-342900" algn="l" rtl="0">
              <a:lnSpc>
                <a:spcPct val="100000"/>
              </a:lnSpc>
              <a:spcBef>
                <a:spcPts val="0"/>
              </a:spcBef>
              <a:spcAft>
                <a:spcPts val="0"/>
              </a:spcAft>
              <a:buClr>
                <a:schemeClr val="lt1"/>
              </a:buClr>
              <a:buSzPct val="100000"/>
              <a:buFont typeface="Wingdings"/>
              <a:buChar char="§"/>
              <a:defRPr sz="2400" b="1" i="0">
                <a:solidFill>
                  <a:schemeClr val="lt1"/>
                </a:solidFill>
              </a:defRPr>
            </a:lvl6pPr>
            <a:lvl7pPr marL="342900" indent="-342900" algn="l" rtl="0">
              <a:lnSpc>
                <a:spcPct val="100000"/>
              </a:lnSpc>
              <a:spcBef>
                <a:spcPts val="0"/>
              </a:spcBef>
              <a:spcAft>
                <a:spcPts val="0"/>
              </a:spcAft>
              <a:buClr>
                <a:schemeClr val="lt1"/>
              </a:buClr>
              <a:buSzPct val="166666"/>
              <a:buFont typeface="Arial"/>
              <a:buChar char="•"/>
              <a:defRPr sz="2400" b="1" i="0">
                <a:solidFill>
                  <a:schemeClr val="lt1"/>
                </a:solidFill>
              </a:defRPr>
            </a:lvl7pPr>
            <a:lvl8pPr marL="342900" indent="-342900" algn="l" rtl="0">
              <a:lnSpc>
                <a:spcPct val="100000"/>
              </a:lnSpc>
              <a:spcBef>
                <a:spcPts val="0"/>
              </a:spcBef>
              <a:spcAft>
                <a:spcPts val="0"/>
              </a:spcAft>
              <a:buClr>
                <a:schemeClr val="lt1"/>
              </a:buClr>
              <a:buSzPct val="100000"/>
              <a:buFont typeface="Courier New"/>
              <a:buChar char="o"/>
              <a:defRPr sz="2400" b="1" i="0">
                <a:solidFill>
                  <a:schemeClr val="lt1"/>
                </a:solidFill>
              </a:defRPr>
            </a:lvl8pPr>
            <a:lvl9pPr marL="342900" indent="-342900" algn="l" rtl="0">
              <a:lnSpc>
                <a:spcPct val="100000"/>
              </a:lnSpc>
              <a:spcBef>
                <a:spcPts val="0"/>
              </a:spcBef>
              <a:spcAft>
                <a:spcPts val="0"/>
              </a:spcAft>
              <a:buClr>
                <a:schemeClr val="lt1"/>
              </a:buClr>
              <a:buSzPct val="100000"/>
              <a:buFont typeface="Wingdings"/>
              <a:buChar char="§"/>
              <a:defRPr sz="2400" b="1" i="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1pPr>
            <a:lvl2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2pPr>
            <a:lvl3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3pPr>
            <a:lvl4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4pPr>
            <a:lvl5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5pPr>
            <a:lvl6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6pPr>
            <a:lvl7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7pPr>
            <a:lvl8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8pPr>
            <a:lvl9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947332"/>
            <a:ext cx="8229600" cy="4620299"/>
          </a:xfrm>
          <a:prstGeom prst="rect">
            <a:avLst/>
          </a:prstGeom>
          <a:noFill/>
          <a:ln>
            <a:noFill/>
          </a:ln>
        </p:spPr>
        <p:txBody>
          <a:bodyPr lIns="91425" tIns="91425" rIns="91425" bIns="91425" anchor="t" anchorCtr="0"/>
          <a:lstStyle>
            <a:lvl1pPr marL="342900" indent="-342900" algn="l" rtl="0">
              <a:spcBef>
                <a:spcPts val="600"/>
              </a:spcBef>
              <a:buClr>
                <a:schemeClr val="dk2"/>
              </a:buClr>
              <a:buSzPct val="166666"/>
              <a:buFont typeface="Arial"/>
              <a:buChar char="•"/>
              <a:defRPr sz="3000" b="0" i="0" u="none" strike="noStrike" cap="none" baseline="0">
                <a:solidFill>
                  <a:schemeClr val="dk2"/>
                </a:solidFill>
                <a:latin typeface="Arial"/>
                <a:ea typeface="Arial"/>
                <a:cs typeface="Arial"/>
                <a:sym typeface="Arial"/>
              </a:defRPr>
            </a:lvl1pPr>
            <a:lvl2pPr marL="742950" indent="-285750" algn="l" rtl="0">
              <a:spcBef>
                <a:spcPts val="480"/>
              </a:spcBef>
              <a:buClr>
                <a:schemeClr val="dk2"/>
              </a:buClr>
              <a:buSzPct val="100000"/>
              <a:buFont typeface="Courier New"/>
              <a:buChar char="o"/>
              <a:defRPr sz="2400" b="0" i="0" u="none" strike="noStrike" cap="none" baseline="0">
                <a:solidFill>
                  <a:schemeClr val="dk2"/>
                </a:solidFill>
                <a:latin typeface="Arial"/>
                <a:ea typeface="Arial"/>
                <a:cs typeface="Arial"/>
                <a:sym typeface="Arial"/>
              </a:defRPr>
            </a:lvl2pPr>
            <a:lvl3pPr marL="1143000" indent="-228600" algn="l" rtl="0">
              <a:spcBef>
                <a:spcPts val="480"/>
              </a:spcBef>
              <a:buClr>
                <a:schemeClr val="dk2"/>
              </a:buClr>
              <a:buSzPct val="100000"/>
              <a:buFont typeface="Wingdings"/>
              <a:buChar char="§"/>
              <a:defRPr sz="2400" b="0" i="0" u="none" strike="noStrike" cap="none" baseline="0">
                <a:solidFill>
                  <a:schemeClr val="dk2"/>
                </a:solidFill>
                <a:latin typeface="Arial"/>
                <a:ea typeface="Arial"/>
                <a:cs typeface="Arial"/>
                <a:sym typeface="Arial"/>
              </a:defRPr>
            </a:lvl3pPr>
            <a:lvl4pPr marL="1600200" indent="-228600" algn="l" rtl="0">
              <a:spcBef>
                <a:spcPts val="360"/>
              </a:spcBef>
              <a:buClr>
                <a:schemeClr val="dk2"/>
              </a:buClr>
              <a:buSzPct val="166666"/>
              <a:buFont typeface="Arial"/>
              <a:buChar char="•"/>
              <a:defRPr sz="1800" b="0" i="0" u="none" strike="noStrike" cap="none" baseline="0">
                <a:solidFill>
                  <a:schemeClr val="dk2"/>
                </a:solidFill>
                <a:latin typeface="Arial"/>
                <a:ea typeface="Arial"/>
                <a:cs typeface="Arial"/>
                <a:sym typeface="Arial"/>
              </a:defRPr>
            </a:lvl4pPr>
            <a:lvl5pPr marL="2057400" indent="-228600"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5pPr>
            <a:lvl6pPr marL="2514600" indent="-228600"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6pPr>
            <a:lvl7pPr marL="2971800" indent="-228600" algn="l" rtl="0">
              <a:spcBef>
                <a:spcPts val="360"/>
              </a:spcBef>
              <a:buClr>
                <a:schemeClr val="dk2"/>
              </a:buClr>
              <a:buSzPct val="166666"/>
              <a:buFont typeface="Arial"/>
              <a:buChar char="•"/>
              <a:defRPr sz="1800" b="0" i="0" u="none" strike="noStrike" cap="none" baseline="0">
                <a:solidFill>
                  <a:schemeClr val="dk2"/>
                </a:solidFill>
                <a:latin typeface="Arial"/>
                <a:ea typeface="Arial"/>
                <a:cs typeface="Arial"/>
                <a:sym typeface="Arial"/>
              </a:defRPr>
            </a:lvl7pPr>
            <a:lvl8pPr marL="3429000" indent="-228600"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8pPr>
            <a:lvl9pPr marL="3886200" indent="-228600"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www.youtube.com/watch?v=HQVUudfXIdo"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olk-network.com/miscellany/burstow/burstow_song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3564192"/>
            <a:ext cx="7772400" cy="2245499"/>
          </a:xfrm>
          <a:prstGeom prst="rect">
            <a:avLst/>
          </a:prstGeom>
        </p:spPr>
        <p:txBody>
          <a:bodyPr lIns="91425" tIns="91425" rIns="91425" bIns="91425" anchor="b" anchorCtr="0">
            <a:noAutofit/>
          </a:bodyPr>
          <a:lstStyle/>
          <a:p>
            <a:pPr>
              <a:buNone/>
            </a:pPr>
            <a:r>
              <a:rPr lang="en" sz="2400"/>
              <a:t>By Tommy Boss</a:t>
            </a:r>
          </a:p>
        </p:txBody>
      </p:sp>
      <p:sp>
        <p:nvSpPr>
          <p:cNvPr id="29" name="Shape 29"/>
          <p:cNvSpPr txBox="1">
            <a:spLocks noGrp="1"/>
          </p:cNvSpPr>
          <p:nvPr>
            <p:ph type="subTitle" idx="1"/>
          </p:nvPr>
        </p:nvSpPr>
        <p:spPr>
          <a:xfrm>
            <a:off x="685800" y="4124476"/>
            <a:ext cx="7772400" cy="949799"/>
          </a:xfrm>
          <a:prstGeom prst="rect">
            <a:avLst/>
          </a:prstGeom>
        </p:spPr>
        <p:txBody>
          <a:bodyPr lIns="91425" tIns="91425" rIns="91425" bIns="91425" anchor="ctr" anchorCtr="0">
            <a:noAutofit/>
          </a:bodyPr>
          <a:lstStyle/>
          <a:p>
            <a:pPr>
              <a:buNone/>
            </a:pPr>
            <a:r>
              <a:rPr lang="en"/>
              <a:t>Chapter 25 Art and Literature</a:t>
            </a:r>
          </a:p>
        </p:txBody>
      </p:sp>
      <p:sp>
        <p:nvSpPr>
          <p:cNvPr id="30" name="Shape 30"/>
          <p:cNvSpPr/>
          <p:nvPr/>
        </p:nvSpPr>
        <p:spPr>
          <a:xfrm>
            <a:off x="2935890" y="92723"/>
            <a:ext cx="3272218" cy="4031752"/>
          </a:xfrm>
          <a:prstGeom prst="rect">
            <a:avLst/>
          </a:prstGeom>
          <a:blipFill>
            <a:blip r:embed="rId3"/>
            <a:stretch>
              <a:fillRect/>
            </a:stretch>
          </a:blipFill>
          <a:ln>
            <a:noFill/>
          </a:ln>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p:nvPr/>
        </p:nvSpPr>
        <p:spPr>
          <a:xfrm>
            <a:off x="349612" y="2197846"/>
            <a:ext cx="3732380" cy="4581414"/>
          </a:xfrm>
          <a:prstGeom prst="rect">
            <a:avLst/>
          </a:prstGeom>
          <a:blipFill>
            <a:blip r:embed="rId3"/>
            <a:stretch>
              <a:fillRect/>
            </a:stretch>
          </a:blipFill>
          <a:ln>
            <a:noFill/>
          </a:ln>
        </p:spPr>
      </p:sp>
      <p:sp>
        <p:nvSpPr>
          <p:cNvPr id="96" name="Shape 96"/>
          <p:cNvSpPr/>
          <p:nvPr/>
        </p:nvSpPr>
        <p:spPr>
          <a:xfrm>
            <a:off x="4278880" y="3319656"/>
            <a:ext cx="4393208" cy="3459604"/>
          </a:xfrm>
          <a:prstGeom prst="rect">
            <a:avLst/>
          </a:prstGeom>
          <a:blipFill>
            <a:blip r:embed="rId4"/>
            <a:stretch>
              <a:fillRect/>
            </a:stretch>
          </a:blipFill>
          <a:ln>
            <a:noFill/>
          </a:ln>
        </p:spPr>
      </p:sp>
      <p:sp>
        <p:nvSpPr>
          <p:cNvPr id="97" name="Shape 97"/>
          <p:cNvSpPr/>
          <p:nvPr/>
        </p:nvSpPr>
        <p:spPr>
          <a:xfrm>
            <a:off x="4208944" y="220299"/>
            <a:ext cx="4533080" cy="2986474"/>
          </a:xfrm>
          <a:prstGeom prst="rect">
            <a:avLst/>
          </a:prstGeom>
          <a:blipFill>
            <a:blip r:embed="rId5"/>
            <a:stretch>
              <a:fillRect/>
            </a:stretch>
          </a:blipFill>
          <a:ln>
            <a:noFill/>
          </a:ln>
        </p:spPr>
      </p:sp>
      <p:sp>
        <p:nvSpPr>
          <p:cNvPr id="98" name="Shape 98"/>
          <p:cNvSpPr txBox="1"/>
          <p:nvPr/>
        </p:nvSpPr>
        <p:spPr>
          <a:xfrm>
            <a:off x="354152" y="0"/>
            <a:ext cx="3723299" cy="1973100"/>
          </a:xfrm>
          <a:prstGeom prst="rect">
            <a:avLst/>
          </a:prstGeom>
          <a:noFill/>
        </p:spPr>
        <p:txBody>
          <a:bodyPr lIns="91425" tIns="91425" rIns="91425" bIns="91425" anchor="t" anchorCtr="0">
            <a:noAutofit/>
          </a:bodyPr>
          <a:lstStyle/>
          <a:p>
            <a:pPr lvl="0" rtl="0">
              <a:buNone/>
            </a:pPr>
            <a:r>
              <a:rPr lang="en" sz="1500" dirty="0"/>
              <a:t>Place de la Concorde (1875) by Edgar Degas (Top Left)</a:t>
            </a:r>
          </a:p>
          <a:p>
            <a:pPr lvl="0" rtl="0">
              <a:buNone/>
            </a:pPr>
            <a:r>
              <a:rPr lang="en" sz="1500" dirty="0"/>
              <a:t>Portrait of Paul Derand-Reul (1910) by Pierre Auguste-Renoir (Bottom Right)</a:t>
            </a:r>
          </a:p>
          <a:p>
            <a:pPr lvl="0" rtl="0">
              <a:buNone/>
            </a:pPr>
            <a:r>
              <a:rPr lang="en" sz="1500" dirty="0"/>
              <a:t>Point Boieldieu in Rouen, Rainy Weather (1896) by Camille Pissaro (Bottom Left)</a:t>
            </a:r>
          </a:p>
          <a:p>
            <a:pPr>
              <a:buNone/>
            </a:pPr>
            <a:r>
              <a:rPr lang="en" sz="1500" dirty="0"/>
              <a:t>For a great video on impressionist painting </a:t>
            </a:r>
            <a:r>
              <a:rPr lang="en" sz="1500" u="sng" dirty="0">
                <a:solidFill>
                  <a:schemeClr val="hlink"/>
                </a:solidFill>
                <a:hlinkClick r:id="rId6"/>
              </a:rPr>
              <a:t>click here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buNone/>
            </a:pPr>
            <a:r>
              <a:rPr lang="en"/>
              <a:t>Post-Impressionism and Van Gogh</a:t>
            </a:r>
          </a:p>
        </p:txBody>
      </p:sp>
      <p:sp>
        <p:nvSpPr>
          <p:cNvPr id="104" name="Shape 104"/>
          <p:cNvSpPr txBox="1">
            <a:spLocks noGrp="1"/>
          </p:cNvSpPr>
          <p:nvPr>
            <p:ph type="body" idx="1"/>
          </p:nvPr>
        </p:nvSpPr>
        <p:spPr>
          <a:xfrm>
            <a:off x="304800" y="1752600"/>
            <a:ext cx="5381399" cy="4620299"/>
          </a:xfrm>
          <a:prstGeom prst="rect">
            <a:avLst/>
          </a:prstGeom>
        </p:spPr>
        <p:txBody>
          <a:bodyPr lIns="91425" tIns="91425" rIns="91425" bIns="91425" anchor="t" anchorCtr="0">
            <a:noAutofit/>
          </a:bodyPr>
          <a:lstStyle/>
          <a:p>
            <a:pPr lvl="0" rtl="0">
              <a:buNone/>
            </a:pPr>
            <a:r>
              <a:rPr lang="en" sz="1700" dirty="0"/>
              <a:t>Post-Impressionism is a style that takes from Impressionist works the subject matter and focus on color and lighting, but removes the limitations in favor of distortion and exaggeration for emphasis and artistic expression</a:t>
            </a:r>
          </a:p>
          <a:p>
            <a:pPr lvl="0" rtl="0">
              <a:buNone/>
            </a:pPr>
            <a:r>
              <a:rPr lang="en" sz="1700" dirty="0"/>
              <a:t>Instead of confining the pieces to the dimensions in reality, post-impressionism often uses the coloring effects used by impressionist painters to give life and emotion to the often very geometric drawings</a:t>
            </a:r>
          </a:p>
          <a:p>
            <a:pPr lvl="0" rtl="0">
              <a:buNone/>
            </a:pPr>
            <a:r>
              <a:rPr lang="en" sz="1700" dirty="0"/>
              <a:t>Van Gogh (1853-1890), a Dutch painter, the greatest to come out of this movement, famous for his Starry Night (1889) and his vivid landscapes</a:t>
            </a:r>
          </a:p>
          <a:p>
            <a:pPr lvl="0" rtl="0">
              <a:buNone/>
            </a:pPr>
            <a:r>
              <a:rPr lang="en" sz="1700" dirty="0"/>
              <a:t>Van Gogh became frustrated, however, due to his lack of success and bouts of mental illness, and ended up dying from a suspected self-inflicted gun wound</a:t>
            </a:r>
          </a:p>
          <a:p>
            <a:pPr lvl="0" rtl="0">
              <a:buNone/>
            </a:pPr>
            <a:r>
              <a:rPr lang="en" sz="1700" dirty="0"/>
              <a:t>His legacy lived on, however, and inspired many others such as Rousseau and Toulouse-Lautrec</a:t>
            </a:r>
          </a:p>
        </p:txBody>
      </p:sp>
      <p:sp>
        <p:nvSpPr>
          <p:cNvPr id="105" name="Shape 105"/>
          <p:cNvSpPr/>
          <p:nvPr/>
        </p:nvSpPr>
        <p:spPr>
          <a:xfrm>
            <a:off x="5711307" y="2175972"/>
            <a:ext cx="3175223" cy="4067518"/>
          </a:xfrm>
          <a:prstGeom prst="rect">
            <a:avLst/>
          </a:prstGeom>
          <a:blipFill>
            <a:blip r:embed="rId3"/>
            <a:stretch>
              <a:fillRect/>
            </a:stretch>
          </a:blipFill>
          <a:ln>
            <a:noFill/>
          </a:ln>
        </p:spPr>
      </p:sp>
      <p:sp>
        <p:nvSpPr>
          <p:cNvPr id="106" name="Shape 106"/>
          <p:cNvSpPr txBox="1"/>
          <p:nvPr/>
        </p:nvSpPr>
        <p:spPr>
          <a:xfrm>
            <a:off x="6095999" y="6354800"/>
            <a:ext cx="2314800" cy="244500"/>
          </a:xfrm>
          <a:prstGeom prst="rect">
            <a:avLst/>
          </a:prstGeom>
          <a:noFill/>
        </p:spPr>
        <p:txBody>
          <a:bodyPr lIns="91425" tIns="91425" rIns="91425" bIns="91425" anchor="t" anchorCtr="0">
            <a:noAutofit/>
          </a:bodyPr>
          <a:lstStyle/>
          <a:p>
            <a:pPr>
              <a:buNone/>
            </a:pPr>
            <a:r>
              <a:rPr lang="en"/>
              <a:t>Sorrowing Old Man (1890)</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buNone/>
            </a:pPr>
            <a:r>
              <a:rPr lang="en"/>
              <a:t>Symbolism in Poetry </a:t>
            </a:r>
          </a:p>
        </p:txBody>
      </p:sp>
      <p:sp>
        <p:nvSpPr>
          <p:cNvPr id="112" name="Shape 112"/>
          <p:cNvSpPr txBox="1">
            <a:spLocks noGrp="1"/>
          </p:cNvSpPr>
          <p:nvPr>
            <p:ph type="body" idx="1"/>
          </p:nvPr>
        </p:nvSpPr>
        <p:spPr>
          <a:xfrm>
            <a:off x="457200" y="2072132"/>
            <a:ext cx="4160699" cy="4620299"/>
          </a:xfrm>
          <a:prstGeom prst="rect">
            <a:avLst/>
          </a:prstGeom>
        </p:spPr>
        <p:txBody>
          <a:bodyPr lIns="91425" tIns="91425" rIns="91425" bIns="91425" anchor="t" anchorCtr="0">
            <a:noAutofit/>
          </a:bodyPr>
          <a:lstStyle/>
          <a:p>
            <a:pPr lvl="0" rtl="0">
              <a:buNone/>
            </a:pPr>
            <a:r>
              <a:rPr lang="en" sz="2400"/>
              <a:t>The symbolist movement in poetry was characterized by the use of language to perceive reality on a deeper symbolic level</a:t>
            </a:r>
          </a:p>
          <a:p>
            <a:pPr lvl="0" rtl="0">
              <a:buNone/>
            </a:pPr>
            <a:r>
              <a:rPr lang="en" sz="2400"/>
              <a:t>It interpreted what we see as allusions to a greater meaning that was to be understood on several levels to convey the message and emotions of the writer</a:t>
            </a:r>
          </a:p>
          <a:p>
            <a:endParaRPr/>
          </a:p>
        </p:txBody>
      </p:sp>
      <p:sp>
        <p:nvSpPr>
          <p:cNvPr id="113" name="Shape 113"/>
          <p:cNvSpPr txBox="1"/>
          <p:nvPr/>
        </p:nvSpPr>
        <p:spPr>
          <a:xfrm>
            <a:off x="4617900" y="2196932"/>
            <a:ext cx="4255499" cy="4370700"/>
          </a:xfrm>
          <a:prstGeom prst="rect">
            <a:avLst/>
          </a:prstGeom>
          <a:noFill/>
          <a:ln w="2857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600"/>
              </a:spcBef>
              <a:buNone/>
            </a:pPr>
            <a:r>
              <a:rPr lang="en" sz="1800">
                <a:solidFill>
                  <a:schemeClr val="dk2"/>
                </a:solidFill>
              </a:rPr>
              <a:t>From 'The Stranger' by Alexander Bloc</a:t>
            </a:r>
          </a:p>
          <a:p>
            <a:pPr lvl="0" rtl="0">
              <a:spcBef>
                <a:spcPts val="600"/>
              </a:spcBef>
              <a:buClr>
                <a:srgbClr val="000000"/>
              </a:buClr>
              <a:buSzPct val="61111"/>
              <a:buFont typeface="Arial"/>
              <a:buNone/>
            </a:pPr>
            <a:r>
              <a:rPr lang="en" sz="1800">
                <a:solidFill>
                  <a:schemeClr val="dk2"/>
                </a:solidFill>
              </a:rPr>
              <a:t>"Something ancient, something legendary</a:t>
            </a:r>
          </a:p>
          <a:p>
            <a:pPr lvl="0" rtl="0">
              <a:spcBef>
                <a:spcPts val="600"/>
              </a:spcBef>
              <a:buClr>
                <a:srgbClr val="000000"/>
              </a:buClr>
              <a:buSzPct val="61111"/>
              <a:buFont typeface="Arial"/>
              <a:buNone/>
            </a:pPr>
            <a:r>
              <a:rPr lang="en" sz="1800">
                <a:solidFill>
                  <a:schemeClr val="dk2"/>
                </a:solidFill>
              </a:rPr>
              <a:t>Surrounds her presence in the room,</a:t>
            </a:r>
          </a:p>
          <a:p>
            <a:pPr lvl="0" rtl="0">
              <a:spcBef>
                <a:spcPts val="600"/>
              </a:spcBef>
              <a:buClr>
                <a:srgbClr val="000000"/>
              </a:buClr>
              <a:buSzPct val="61111"/>
              <a:buFont typeface="Arial"/>
              <a:buNone/>
            </a:pPr>
            <a:r>
              <a:rPr lang="en" sz="1800">
                <a:solidFill>
                  <a:schemeClr val="dk2"/>
                </a:solidFill>
              </a:rPr>
              <a:t>Her narrow hand, her silk, her bracelets,</a:t>
            </a:r>
          </a:p>
          <a:p>
            <a:pPr lvl="0" rtl="0">
              <a:spcBef>
                <a:spcPts val="600"/>
              </a:spcBef>
              <a:buClr>
                <a:srgbClr val="000000"/>
              </a:buClr>
              <a:buSzPct val="61111"/>
              <a:buFont typeface="Arial"/>
              <a:buNone/>
            </a:pPr>
            <a:r>
              <a:rPr lang="en" sz="1800">
                <a:solidFill>
                  <a:schemeClr val="dk2"/>
                </a:solidFill>
              </a:rPr>
              <a:t>Her hat, the rings, the ostrich plume.</a:t>
            </a:r>
          </a:p>
          <a:p>
            <a:pPr lvl="0" rtl="0">
              <a:spcBef>
                <a:spcPts val="600"/>
              </a:spcBef>
              <a:buClr>
                <a:srgbClr val="000000"/>
              </a:buClr>
              <a:buSzPct val="61111"/>
              <a:buFont typeface="Arial"/>
              <a:buNone/>
            </a:pPr>
            <a:r>
              <a:rPr lang="en" sz="1800">
                <a:solidFill>
                  <a:schemeClr val="dk2"/>
                </a:solidFill>
              </a:rPr>
              <a:t>Entranced by her presence, near and enigmatic,</a:t>
            </a:r>
          </a:p>
          <a:p>
            <a:pPr lvl="0" rtl="0">
              <a:spcBef>
                <a:spcPts val="600"/>
              </a:spcBef>
              <a:buClr>
                <a:srgbClr val="000000"/>
              </a:buClr>
              <a:buSzPct val="61111"/>
              <a:buFont typeface="Arial"/>
              <a:buNone/>
            </a:pPr>
            <a:r>
              <a:rPr lang="en" sz="1800">
                <a:solidFill>
                  <a:schemeClr val="dk2"/>
                </a:solidFill>
              </a:rPr>
              <a:t>I gaze through the dark of her lowered veil</a:t>
            </a:r>
          </a:p>
          <a:p>
            <a:pPr lvl="0" rtl="0">
              <a:spcBef>
                <a:spcPts val="600"/>
              </a:spcBef>
              <a:buClr>
                <a:srgbClr val="000000"/>
              </a:buClr>
              <a:buSzPct val="61111"/>
              <a:buFont typeface="Arial"/>
              <a:buNone/>
            </a:pPr>
            <a:r>
              <a:rPr lang="en" sz="1800">
                <a:solidFill>
                  <a:schemeClr val="dk2"/>
                </a:solidFill>
              </a:rPr>
              <a:t>And I behold an enchanted shoreline</a:t>
            </a:r>
          </a:p>
          <a:p>
            <a:pPr lvl="0" rtl="0">
              <a:spcBef>
                <a:spcPts val="600"/>
              </a:spcBef>
              <a:buClr>
                <a:srgbClr val="000000"/>
              </a:buClr>
              <a:buSzPct val="61111"/>
              <a:buFont typeface="Arial"/>
              <a:buNone/>
            </a:pPr>
            <a:r>
              <a:rPr lang="en" sz="1800">
                <a:solidFill>
                  <a:schemeClr val="dk2"/>
                </a:solidFill>
              </a:rPr>
              <a:t>And enchanted distances, far and pale."</a:t>
            </a:r>
          </a:p>
          <a:p>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buNone/>
            </a:pPr>
            <a:r>
              <a:rPr lang="en"/>
              <a:t>Architecture and Art</a:t>
            </a:r>
          </a:p>
        </p:txBody>
      </p:sp>
      <p:sp>
        <p:nvSpPr>
          <p:cNvPr id="119" name="Shape 119"/>
          <p:cNvSpPr txBox="1">
            <a:spLocks noGrp="1"/>
          </p:cNvSpPr>
          <p:nvPr>
            <p:ph type="body" idx="1"/>
          </p:nvPr>
        </p:nvSpPr>
        <p:spPr>
          <a:xfrm>
            <a:off x="457200" y="1947332"/>
            <a:ext cx="4160699" cy="4620299"/>
          </a:xfrm>
          <a:prstGeom prst="rect">
            <a:avLst/>
          </a:prstGeom>
        </p:spPr>
        <p:txBody>
          <a:bodyPr lIns="91425" tIns="91425" rIns="91425" bIns="91425" anchor="t" anchorCtr="0">
            <a:noAutofit/>
          </a:bodyPr>
          <a:lstStyle/>
          <a:p>
            <a:pPr lvl="0" rtl="0">
              <a:buNone/>
            </a:pPr>
            <a:r>
              <a:rPr lang="en" sz="2400"/>
              <a:t>With the developments the second industrial revolution brought combined with the nationalist mindset of the time, architecture was becoming increasingly designed for aesthetics along with functionality</a:t>
            </a:r>
          </a:p>
          <a:p>
            <a:pPr lvl="0" rtl="0">
              <a:buNone/>
            </a:pPr>
            <a:r>
              <a:rPr lang="en" sz="2400"/>
              <a:t>Art was now being incorporated into building for the first time since the Renaissance</a:t>
            </a:r>
          </a:p>
        </p:txBody>
      </p:sp>
      <p:sp>
        <p:nvSpPr>
          <p:cNvPr id="120" name="Shape 120"/>
          <p:cNvSpPr/>
          <p:nvPr/>
        </p:nvSpPr>
        <p:spPr>
          <a:xfrm>
            <a:off x="5118975" y="1934965"/>
            <a:ext cx="3485625" cy="4645032"/>
          </a:xfrm>
          <a:prstGeom prst="rect">
            <a:avLst/>
          </a:prstGeom>
          <a:blipFill>
            <a:blip r:embed="rId3"/>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lvl="0" rtl="0">
              <a:lnSpc>
                <a:spcPct val="115000"/>
              </a:lnSpc>
              <a:spcBef>
                <a:spcPts val="2400"/>
              </a:spcBef>
              <a:spcAft>
                <a:spcPts val="600"/>
              </a:spcAft>
              <a:buNone/>
            </a:pPr>
            <a:r>
              <a:rPr lang="en"/>
              <a:t>La Belle </a:t>
            </a:r>
            <a:r>
              <a:rPr lang="en">
                <a:solidFill>
                  <a:srgbClr val="F3F3F3"/>
                </a:solidFill>
              </a:rPr>
              <a:t>É</a:t>
            </a:r>
            <a:r>
              <a:rPr lang="en"/>
              <a:t>poque </a:t>
            </a:r>
          </a:p>
        </p:txBody>
      </p:sp>
      <p:sp>
        <p:nvSpPr>
          <p:cNvPr id="36" name="Shape 36"/>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lvl="0" rtl="0">
              <a:buNone/>
            </a:pPr>
            <a:r>
              <a:rPr lang="en" sz="2000" dirty="0"/>
              <a:t>'The Beautiful Era' lasted from 1871 to 1914, the beginning of World War I</a:t>
            </a:r>
          </a:p>
          <a:p>
            <a:pPr lvl="0" rtl="0">
              <a:buNone/>
            </a:pPr>
            <a:r>
              <a:rPr lang="en" sz="2000" dirty="0"/>
              <a:t>Fueled by the second industrial revolution, La Belle Epoque was a time of prosperity in art, literature, music, and theatre</a:t>
            </a:r>
          </a:p>
          <a:p>
            <a:pPr lvl="0" rtl="0">
              <a:buNone/>
            </a:pPr>
            <a:r>
              <a:rPr lang="en" sz="2000" dirty="0"/>
              <a:t>Cultural improvements were due to a variety of factors</a:t>
            </a:r>
          </a:p>
          <a:p>
            <a:pPr marL="457200" lvl="0" indent="-361950" rtl="0">
              <a:buClr>
                <a:schemeClr val="dk2"/>
              </a:buClr>
              <a:buSzPct val="166666"/>
              <a:buFont typeface="Arial"/>
              <a:buChar char="•"/>
            </a:pPr>
            <a:r>
              <a:rPr lang="en" sz="2000" dirty="0"/>
              <a:t>Literacy rates increased all over Europe from 1850 to 1900, reaching 90% in countries such as Germany, France, Great Britain, and Prussia</a:t>
            </a:r>
          </a:p>
          <a:p>
            <a:pPr marL="457200" lvl="0" indent="-361950" rtl="0">
              <a:buClr>
                <a:schemeClr val="dk2"/>
              </a:buClr>
              <a:buSzPct val="166666"/>
              <a:buFont typeface="Arial"/>
              <a:buChar char="•"/>
            </a:pPr>
            <a:r>
              <a:rPr lang="en" sz="2000" dirty="0"/>
              <a:t>Inventions such as the telegraph and printing improvements </a:t>
            </a:r>
            <a:r>
              <a:rPr lang="en" sz="2000" dirty="0" smtClean="0"/>
              <a:t>led </a:t>
            </a:r>
            <a:r>
              <a:rPr lang="en" sz="2000" dirty="0"/>
              <a:t>to a rapid increase in communication speed and efficiency</a:t>
            </a:r>
          </a:p>
          <a:p>
            <a:pPr marL="457200" lvl="0" indent="-361950">
              <a:buClr>
                <a:schemeClr val="dk2"/>
              </a:buClr>
              <a:buSzPct val="166666"/>
              <a:buFont typeface="Arial"/>
              <a:buChar char="•"/>
            </a:pPr>
            <a:r>
              <a:rPr lang="en" sz="2000" dirty="0"/>
              <a:t>The 'English Week' became much more popular, giving workers Sunday and half of Saturday off, allowing for much more leisure time and allowed the public to indulge in many more cultural activities like theatre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p:nvPr/>
        </p:nvSpPr>
        <p:spPr>
          <a:xfrm>
            <a:off x="4097016" y="2092577"/>
            <a:ext cx="5028986" cy="3884217"/>
          </a:xfrm>
          <a:prstGeom prst="rect">
            <a:avLst/>
          </a:prstGeom>
          <a:blipFill>
            <a:blip r:embed="rId3"/>
            <a:stretch>
              <a:fillRect/>
            </a:stretch>
          </a:blipFill>
          <a:ln>
            <a:noFill/>
          </a:ln>
        </p:spPr>
      </p:sp>
      <p:sp>
        <p:nvSpPr>
          <p:cNvPr id="42" name="Shape 42"/>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buNone/>
            </a:pPr>
            <a:r>
              <a:rPr lang="en"/>
              <a:t>Mass Culture</a:t>
            </a:r>
          </a:p>
        </p:txBody>
      </p:sp>
      <p:sp>
        <p:nvSpPr>
          <p:cNvPr id="43" name="Shape 43"/>
          <p:cNvSpPr txBox="1">
            <a:spLocks noGrp="1"/>
          </p:cNvSpPr>
          <p:nvPr>
            <p:ph type="body" idx="1"/>
          </p:nvPr>
        </p:nvSpPr>
        <p:spPr>
          <a:xfrm>
            <a:off x="457200" y="1843877"/>
            <a:ext cx="3949200" cy="4620299"/>
          </a:xfrm>
          <a:prstGeom prst="rect">
            <a:avLst/>
          </a:prstGeom>
        </p:spPr>
        <p:txBody>
          <a:bodyPr lIns="91425" tIns="91425" rIns="91425" bIns="91425" anchor="t" anchorCtr="0">
            <a:noAutofit/>
          </a:bodyPr>
          <a:lstStyle/>
          <a:p>
            <a:pPr lvl="0" rtl="0">
              <a:buNone/>
            </a:pPr>
            <a:r>
              <a:rPr lang="en" sz="2000" dirty="0"/>
              <a:t>As public access grew, entertainment became a more and more common profession as the demand for athletes, artists, musicians, and writers reached all time highs</a:t>
            </a:r>
          </a:p>
          <a:p>
            <a:pPr lvl="0" rtl="0">
              <a:buNone/>
            </a:pPr>
            <a:r>
              <a:rPr lang="en" sz="2000" dirty="0"/>
              <a:t>Because of this massive influx of ideas and culture, many new styles of art came out of this time period</a:t>
            </a:r>
          </a:p>
          <a:p>
            <a:pPr lvl="0" rtl="0">
              <a:buNone/>
            </a:pPr>
            <a:r>
              <a:rPr lang="en" sz="2000" dirty="0"/>
              <a:t>Art was generally pointed at the masses, conveying messages of everyday life and the issues and events faced by the common man</a:t>
            </a:r>
          </a:p>
          <a:p>
            <a:endParaRPr dirty="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buNone/>
            </a:pPr>
            <a:r>
              <a:rPr lang="en"/>
              <a:t>Women and Art</a:t>
            </a:r>
          </a:p>
        </p:txBody>
      </p:sp>
      <p:sp>
        <p:nvSpPr>
          <p:cNvPr id="49" name="Shape 49"/>
          <p:cNvSpPr txBox="1">
            <a:spLocks noGrp="1"/>
          </p:cNvSpPr>
          <p:nvPr>
            <p:ph type="body" idx="1"/>
          </p:nvPr>
        </p:nvSpPr>
        <p:spPr>
          <a:xfrm>
            <a:off x="457200" y="1796837"/>
            <a:ext cx="8229600" cy="2472300"/>
          </a:xfrm>
          <a:prstGeom prst="rect">
            <a:avLst/>
          </a:prstGeom>
        </p:spPr>
        <p:txBody>
          <a:bodyPr lIns="91425" tIns="91425" rIns="91425" bIns="91425" anchor="t" anchorCtr="0">
            <a:noAutofit/>
          </a:bodyPr>
          <a:lstStyle/>
          <a:p>
            <a:pPr lvl="0" rtl="0">
              <a:buNone/>
            </a:pPr>
            <a:r>
              <a:rPr lang="en" sz="1800" dirty="0"/>
              <a:t>As inventions like the sewing machine reached the masses, women had more and more free time as well</a:t>
            </a:r>
          </a:p>
          <a:p>
            <a:pPr lvl="0" rtl="0">
              <a:buNone/>
            </a:pPr>
            <a:r>
              <a:rPr lang="en" sz="1800" dirty="0"/>
              <a:t>Because of this, women became more </a:t>
            </a:r>
            <a:r>
              <a:rPr lang="en" sz="1800" dirty="0" smtClean="0"/>
              <a:t>involved </a:t>
            </a:r>
            <a:r>
              <a:rPr lang="en" sz="1800" dirty="0"/>
              <a:t>in consumerism and mass entertainment, both performing and spectating</a:t>
            </a:r>
          </a:p>
          <a:p>
            <a:pPr lvl="0" rtl="0">
              <a:buNone/>
            </a:pPr>
            <a:r>
              <a:rPr lang="en" sz="1800" dirty="0"/>
              <a:t>Straying from traditional domestic roles, women were increasingly heard and women's suffrage increased</a:t>
            </a:r>
          </a:p>
          <a:p>
            <a:pPr lvl="0" rtl="0">
              <a:buNone/>
            </a:pPr>
            <a:r>
              <a:rPr lang="en" sz="1800" dirty="0"/>
              <a:t>As they earned a place in art and culture, products and entertainment were also made to appeal to women</a:t>
            </a:r>
          </a:p>
        </p:txBody>
      </p:sp>
      <p:sp>
        <p:nvSpPr>
          <p:cNvPr id="50" name="Shape 50"/>
          <p:cNvSpPr/>
          <p:nvPr/>
        </p:nvSpPr>
        <p:spPr>
          <a:xfrm>
            <a:off x="2892684" y="4419632"/>
            <a:ext cx="3358630" cy="2417735"/>
          </a:xfrm>
          <a:prstGeom prst="rect">
            <a:avLst/>
          </a:prstGeom>
          <a:blipFill>
            <a:blip r:embed="rId3"/>
            <a:stretch>
              <a:fillRect/>
            </a:stretch>
          </a:blipFill>
          <a:ln>
            <a:noFill/>
          </a:ln>
        </p:spPr>
      </p:sp>
      <p:sp>
        <p:nvSpPr>
          <p:cNvPr id="51" name="Shape 51"/>
          <p:cNvSpPr txBox="1"/>
          <p:nvPr/>
        </p:nvSpPr>
        <p:spPr>
          <a:xfrm>
            <a:off x="6492025" y="4916750"/>
            <a:ext cx="2561700" cy="509099"/>
          </a:xfrm>
          <a:prstGeom prst="rect">
            <a:avLst/>
          </a:prstGeom>
          <a:noFill/>
        </p:spPr>
        <p:txBody>
          <a:bodyPr lIns="91425" tIns="91425" rIns="91425" bIns="91425" anchor="t" anchorCtr="0">
            <a:noAutofit/>
          </a:bodyPr>
          <a:lstStyle/>
          <a:p>
            <a:pPr>
              <a:buNone/>
            </a:pPr>
            <a:r>
              <a:rPr lang="en"/>
              <a:t>Le Bonheur de Vivre (The Joy of Life) by Henri Matisse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buNone/>
            </a:pPr>
            <a:r>
              <a:rPr lang="en"/>
              <a:t>Realism in Art</a:t>
            </a:r>
          </a:p>
        </p:txBody>
      </p:sp>
      <p:sp>
        <p:nvSpPr>
          <p:cNvPr id="57" name="Shape 57"/>
          <p:cNvSpPr txBox="1">
            <a:spLocks noGrp="1"/>
          </p:cNvSpPr>
          <p:nvPr>
            <p:ph type="body" idx="1"/>
          </p:nvPr>
        </p:nvSpPr>
        <p:spPr>
          <a:xfrm>
            <a:off x="457200" y="1947332"/>
            <a:ext cx="4188000" cy="4620299"/>
          </a:xfrm>
          <a:prstGeom prst="rect">
            <a:avLst/>
          </a:prstGeom>
        </p:spPr>
        <p:txBody>
          <a:bodyPr lIns="91425" tIns="91425" rIns="91425" bIns="91425" anchor="t" anchorCtr="0">
            <a:noAutofit/>
          </a:bodyPr>
          <a:lstStyle/>
          <a:p>
            <a:pPr lvl="0" rtl="0">
              <a:buNone/>
            </a:pPr>
            <a:r>
              <a:rPr lang="en" sz="1800" dirty="0"/>
              <a:t>As opposed to the awesome and emotional themes of romantic art, realism aimed to portray the world as it was through an objective, scientific standpoint, while rejecting the surface beauty and illegitimacy of the romantic movement</a:t>
            </a:r>
          </a:p>
          <a:p>
            <a:pPr lvl="0" rtl="0">
              <a:buNone/>
            </a:pPr>
            <a:r>
              <a:rPr lang="en" sz="1800" dirty="0"/>
              <a:t>Beginning in France in the 1850s, it quickly spread through Europe and appealed to the common folk, who were increasingly involved in culture</a:t>
            </a:r>
          </a:p>
          <a:p>
            <a:pPr>
              <a:buNone/>
            </a:pPr>
            <a:r>
              <a:rPr lang="en" sz="1800" dirty="0"/>
              <a:t>Popular realist artists included Gustave Corbet, Jean-Francois Millet, Eduard Manat, and Thomas Eakins</a:t>
            </a:r>
          </a:p>
        </p:txBody>
      </p:sp>
      <p:sp>
        <p:nvSpPr>
          <p:cNvPr id="58" name="Shape 58"/>
          <p:cNvSpPr/>
          <p:nvPr/>
        </p:nvSpPr>
        <p:spPr>
          <a:xfrm>
            <a:off x="4744503" y="1947332"/>
            <a:ext cx="3942296" cy="4773550"/>
          </a:xfrm>
          <a:prstGeom prst="rect">
            <a:avLst/>
          </a:prstGeom>
          <a:blipFill>
            <a:blip r:embed="rId3"/>
            <a:stretch>
              <a:fillRect/>
            </a:stretch>
          </a:blipFill>
          <a:ln>
            <a:noFill/>
          </a:ln>
        </p:spPr>
      </p:sp>
      <p:sp>
        <p:nvSpPr>
          <p:cNvPr id="59" name="Shape 59"/>
          <p:cNvSpPr txBox="1"/>
          <p:nvPr/>
        </p:nvSpPr>
        <p:spPr>
          <a:xfrm>
            <a:off x="2500753" y="6450282"/>
            <a:ext cx="2593800" cy="270599"/>
          </a:xfrm>
          <a:prstGeom prst="rect">
            <a:avLst/>
          </a:prstGeom>
          <a:noFill/>
        </p:spPr>
        <p:txBody>
          <a:bodyPr lIns="91425" tIns="91425" rIns="91425" bIns="91425" anchor="t" anchorCtr="0">
            <a:noAutofit/>
          </a:bodyPr>
          <a:lstStyle/>
          <a:p>
            <a:pPr>
              <a:buNone/>
            </a:pPr>
            <a:r>
              <a:rPr lang="en"/>
              <a:t>Leo Tolstoy by Ilya Repin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buNone/>
            </a:pPr>
            <a:r>
              <a:rPr lang="en"/>
              <a:t>Realism in Literature</a:t>
            </a:r>
          </a:p>
        </p:txBody>
      </p:sp>
      <p:sp>
        <p:nvSpPr>
          <p:cNvPr id="65" name="Shape 65"/>
          <p:cNvSpPr txBox="1">
            <a:spLocks noGrp="1"/>
          </p:cNvSpPr>
          <p:nvPr>
            <p:ph type="body" idx="1"/>
          </p:nvPr>
        </p:nvSpPr>
        <p:spPr>
          <a:xfrm>
            <a:off x="457200" y="1947332"/>
            <a:ext cx="8229600" cy="4620299"/>
          </a:xfrm>
          <a:prstGeom prst="rect">
            <a:avLst/>
          </a:prstGeom>
          <a:noFill/>
        </p:spPr>
        <p:txBody>
          <a:bodyPr lIns="91425" tIns="91425" rIns="91425" bIns="91425" anchor="t" anchorCtr="0">
            <a:noAutofit/>
          </a:bodyPr>
          <a:lstStyle/>
          <a:p>
            <a:pPr lvl="0" algn="ctr" rtl="0">
              <a:buNone/>
            </a:pPr>
            <a:r>
              <a:rPr lang="en" sz="2100" dirty="0"/>
              <a:t>"To say that a work of art is good, but incomprehensible to the majority of men, is the same as saying of some kind of food that it is very good but that most people can't eat it."</a:t>
            </a:r>
          </a:p>
          <a:p>
            <a:pPr lvl="0" algn="ctr" rtl="0">
              <a:buNone/>
            </a:pPr>
            <a:r>
              <a:rPr lang="en" sz="2100" dirty="0"/>
              <a:t>-Leo Tolstoy</a:t>
            </a:r>
          </a:p>
          <a:p>
            <a:pPr lvl="0" rtl="0">
              <a:buNone/>
            </a:pPr>
            <a:r>
              <a:rPr lang="en" sz="2100" dirty="0"/>
              <a:t>The realist movement in literature followed the same values as in art and the popularity of novels grew immensely</a:t>
            </a:r>
          </a:p>
          <a:p>
            <a:pPr lvl="0" rtl="0">
              <a:buNone/>
            </a:pPr>
            <a:r>
              <a:rPr lang="en" sz="2100" dirty="0"/>
              <a:t>Realist novels followed and described the common lifestyle, describing the conflicts faced by the everyday people</a:t>
            </a:r>
          </a:p>
          <a:p>
            <a:pPr lvl="0" rtl="0">
              <a:buNone/>
            </a:pPr>
            <a:r>
              <a:rPr lang="en" sz="2100" dirty="0"/>
              <a:t>Great Realist writers include Guy de Maupassant (L'Heritage), Leo Tolstoy (War and Peace), and Emile Zola, who played a large role in the creation of naturalism, a response to realism</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buNone/>
            </a:pPr>
            <a:r>
              <a:rPr lang="en"/>
              <a:t>Naturalism</a:t>
            </a:r>
          </a:p>
        </p:txBody>
      </p:sp>
      <p:sp>
        <p:nvSpPr>
          <p:cNvPr id="71" name="Shape 71"/>
          <p:cNvSpPr txBox="1">
            <a:spLocks noGrp="1"/>
          </p:cNvSpPr>
          <p:nvPr>
            <p:ph type="body" idx="1"/>
          </p:nvPr>
        </p:nvSpPr>
        <p:spPr>
          <a:xfrm>
            <a:off x="457200" y="4226701"/>
            <a:ext cx="8229600" cy="2631299"/>
          </a:xfrm>
          <a:prstGeom prst="rect">
            <a:avLst/>
          </a:prstGeom>
        </p:spPr>
        <p:txBody>
          <a:bodyPr lIns="91425" tIns="91425" rIns="91425" bIns="91425" anchor="t" anchorCtr="0">
            <a:noAutofit/>
          </a:bodyPr>
          <a:lstStyle/>
          <a:p>
            <a:pPr lvl="0" rtl="0">
              <a:buNone/>
            </a:pPr>
            <a:r>
              <a:rPr lang="en" sz="2400" dirty="0"/>
              <a:t>In many ways naturalism can be seen as a response </a:t>
            </a:r>
            <a:r>
              <a:rPr lang="en" sz="2400" dirty="0" smtClean="0"/>
              <a:t>to Rococo </a:t>
            </a:r>
            <a:r>
              <a:rPr lang="en" sz="2400" dirty="0"/>
              <a:t>styles, as the naturalist  thought was to present things as they are, and project beauty through the genuinity of the world as it is</a:t>
            </a:r>
          </a:p>
          <a:p>
            <a:pPr>
              <a:buNone/>
            </a:pPr>
            <a:r>
              <a:rPr lang="en" sz="2400" dirty="0"/>
              <a:t>Naturalism, although simple in subject matter, did not lack detail, in fact it was quite the opposite</a:t>
            </a:r>
          </a:p>
        </p:txBody>
      </p:sp>
      <p:sp>
        <p:nvSpPr>
          <p:cNvPr id="72" name="Shape 72"/>
          <p:cNvSpPr/>
          <p:nvPr/>
        </p:nvSpPr>
        <p:spPr>
          <a:xfrm>
            <a:off x="4391656" y="83687"/>
            <a:ext cx="4672768" cy="3450197"/>
          </a:xfrm>
          <a:prstGeom prst="rect">
            <a:avLst/>
          </a:prstGeom>
          <a:blipFill>
            <a:blip r:embed="rId3"/>
            <a:stretch>
              <a:fillRect/>
            </a:stretch>
          </a:blipFill>
          <a:ln>
            <a:noFill/>
          </a:ln>
        </p:spPr>
      </p:sp>
      <p:sp>
        <p:nvSpPr>
          <p:cNvPr id="73" name="Shape 73"/>
          <p:cNvSpPr txBox="1"/>
          <p:nvPr/>
        </p:nvSpPr>
        <p:spPr>
          <a:xfrm>
            <a:off x="457200" y="1979110"/>
            <a:ext cx="3850499" cy="1957200"/>
          </a:xfrm>
          <a:prstGeom prst="rect">
            <a:avLst/>
          </a:prstGeom>
          <a:noFill/>
        </p:spPr>
        <p:txBody>
          <a:bodyPr lIns="91425" tIns="91425" rIns="91425" bIns="91425" anchor="t" anchorCtr="0">
            <a:noAutofit/>
          </a:bodyPr>
          <a:lstStyle/>
          <a:p>
            <a:pPr>
              <a:buNone/>
            </a:pPr>
            <a:r>
              <a:rPr lang="en" sz="2400" dirty="0"/>
              <a:t>Naturalism is a style of art and literature that aims to compose art and literature with objective detail, but without the rejection of romantic ideals</a:t>
            </a:r>
          </a:p>
        </p:txBody>
      </p:sp>
      <p:sp>
        <p:nvSpPr>
          <p:cNvPr id="74" name="Shape 74"/>
          <p:cNvSpPr txBox="1"/>
          <p:nvPr/>
        </p:nvSpPr>
        <p:spPr>
          <a:xfrm>
            <a:off x="4805375" y="3533884"/>
            <a:ext cx="4423499" cy="318300"/>
          </a:xfrm>
          <a:prstGeom prst="rect">
            <a:avLst/>
          </a:prstGeom>
          <a:noFill/>
        </p:spPr>
        <p:txBody>
          <a:bodyPr lIns="91425" tIns="91425" rIns="91425" bIns="91425" anchor="t" anchorCtr="0">
            <a:noAutofit/>
          </a:bodyPr>
          <a:lstStyle/>
          <a:p>
            <a:pPr>
              <a:buNone/>
            </a:pPr>
            <a:r>
              <a:rPr lang="en"/>
              <a:t>Woman with Lambs by Albert Charpin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buNone/>
            </a:pPr>
            <a:r>
              <a:rPr lang="en"/>
              <a:t>Folk Music as told by Henry Burstow</a:t>
            </a:r>
          </a:p>
        </p:txBody>
      </p:sp>
      <p:sp>
        <p:nvSpPr>
          <p:cNvPr id="80" name="Shape 80"/>
          <p:cNvSpPr txBox="1">
            <a:spLocks noGrp="1"/>
          </p:cNvSpPr>
          <p:nvPr>
            <p:ph type="body" idx="1"/>
          </p:nvPr>
        </p:nvSpPr>
        <p:spPr>
          <a:xfrm>
            <a:off x="457200" y="1947332"/>
            <a:ext cx="5317800" cy="4620299"/>
          </a:xfrm>
          <a:prstGeom prst="rect">
            <a:avLst/>
          </a:prstGeom>
        </p:spPr>
        <p:txBody>
          <a:bodyPr lIns="91425" tIns="91425" rIns="91425" bIns="91425" anchor="t" anchorCtr="0">
            <a:noAutofit/>
          </a:bodyPr>
          <a:lstStyle/>
          <a:p>
            <a:pPr lvl="0" rtl="0">
              <a:buNone/>
            </a:pPr>
            <a:r>
              <a:rPr lang="en" sz="1800" dirty="0"/>
              <a:t>Keeping with the theme of the common man, folk songs became exceedingly popular as they told of the working life identified with by everyone, sailors to miners to soldiers alike</a:t>
            </a:r>
          </a:p>
          <a:p>
            <a:pPr lvl="0" rtl="0">
              <a:buNone/>
            </a:pPr>
            <a:r>
              <a:rPr lang="en" sz="1800" dirty="0"/>
              <a:t>Henry Burstow (1826-1916)  was a folk singer who perfectly embodies the movement to working class popular culture in Europe with his book </a:t>
            </a:r>
            <a:r>
              <a:rPr lang="en" sz="1800" u="sng" dirty="0"/>
              <a:t>Reminiscences of Horsham</a:t>
            </a:r>
            <a:r>
              <a:rPr lang="en" sz="1800" dirty="0"/>
              <a:t>, which documents his songs and his experiences with culture in developing society</a:t>
            </a:r>
          </a:p>
          <a:p>
            <a:pPr lvl="0" rtl="0">
              <a:buNone/>
            </a:pPr>
            <a:r>
              <a:rPr lang="en" sz="1800" dirty="0"/>
              <a:t>Songs including "Old Folks at Home," "My Good Old Father's Mill", and "Ploughman Turned Sailor" are great examples of working class culture</a:t>
            </a:r>
          </a:p>
          <a:p>
            <a:pPr lvl="0" rtl="0">
              <a:buNone/>
            </a:pPr>
            <a:r>
              <a:rPr lang="en" sz="1800" dirty="0"/>
              <a:t>For his complete works and book </a:t>
            </a:r>
            <a:r>
              <a:rPr lang="en" sz="1800" u="sng" dirty="0">
                <a:solidFill>
                  <a:schemeClr val="hlink"/>
                </a:solidFill>
                <a:hlinkClick r:id="rId3"/>
              </a:rPr>
              <a:t>click here</a:t>
            </a:r>
          </a:p>
          <a:p>
            <a:endParaRPr dirty="0"/>
          </a:p>
        </p:txBody>
      </p:sp>
      <p:sp>
        <p:nvSpPr>
          <p:cNvPr id="81" name="Shape 81"/>
          <p:cNvSpPr/>
          <p:nvPr/>
        </p:nvSpPr>
        <p:spPr>
          <a:xfrm>
            <a:off x="5775000" y="2611011"/>
            <a:ext cx="2922261" cy="3511070"/>
          </a:xfrm>
          <a:prstGeom prst="rect">
            <a:avLst/>
          </a:prstGeom>
          <a:blipFill>
            <a:blip r:embed="rId4"/>
            <a:stretch>
              <a:fillRect/>
            </a:stretch>
          </a:blipFill>
          <a:ln>
            <a:noFill/>
          </a:ln>
        </p:spPr>
      </p:sp>
      <p:sp>
        <p:nvSpPr>
          <p:cNvPr id="82" name="Shape 82"/>
          <p:cNvSpPr txBox="1"/>
          <p:nvPr/>
        </p:nvSpPr>
        <p:spPr>
          <a:xfrm>
            <a:off x="6317000" y="6237450"/>
            <a:ext cx="2084400" cy="238799"/>
          </a:xfrm>
          <a:prstGeom prst="rect">
            <a:avLst/>
          </a:prstGeom>
          <a:noFill/>
        </p:spPr>
        <p:txBody>
          <a:bodyPr lIns="91425" tIns="91425" rIns="91425" bIns="91425" anchor="t" anchorCtr="0">
            <a:noAutofit/>
          </a:bodyPr>
          <a:lstStyle/>
          <a:p>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buNone/>
            </a:pPr>
            <a:r>
              <a:rPr lang="en"/>
              <a:t>Impressionism and Subjectivity in Art</a:t>
            </a:r>
          </a:p>
        </p:txBody>
      </p:sp>
      <p:sp>
        <p:nvSpPr>
          <p:cNvPr id="88" name="Shape 88"/>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lvl="0" rtl="0">
              <a:buNone/>
            </a:pPr>
            <a:r>
              <a:rPr lang="en" sz="2200" dirty="0"/>
              <a:t>Around 1870-1880, a new movement emerged that took the scenes depicted in realist painting and applied with depictions of the changing qualities of light and unusual perspectives</a:t>
            </a:r>
          </a:p>
          <a:p>
            <a:pPr lvl="0" rtl="0">
              <a:buNone/>
            </a:pPr>
            <a:r>
              <a:rPr lang="en" sz="2200" dirty="0"/>
              <a:t>Often times light and color was much more important than drawings themselves, and because of it many </a:t>
            </a:r>
            <a:r>
              <a:rPr lang="en" sz="2200" dirty="0" smtClean="0"/>
              <a:t>impressionist works </a:t>
            </a:r>
            <a:r>
              <a:rPr lang="en" sz="2200" dirty="0"/>
              <a:t>are very implicative</a:t>
            </a:r>
          </a:p>
          <a:p>
            <a:pPr lvl="0" rtl="0">
              <a:buNone/>
            </a:pPr>
            <a:r>
              <a:rPr lang="en" sz="2200" dirty="0" smtClean="0"/>
              <a:t>     and </a:t>
            </a:r>
            <a:r>
              <a:rPr lang="en" sz="2200" dirty="0"/>
              <a:t>indirect compared </a:t>
            </a:r>
          </a:p>
          <a:p>
            <a:pPr lvl="0" rtl="0">
              <a:buNone/>
            </a:pPr>
            <a:r>
              <a:rPr lang="en" sz="2200" dirty="0" smtClean="0"/>
              <a:t>     to </a:t>
            </a:r>
            <a:r>
              <a:rPr lang="en" sz="2200" dirty="0"/>
              <a:t>the realist and romantic styles.</a:t>
            </a:r>
          </a:p>
          <a:p>
            <a:pPr lvl="0" rtl="0">
              <a:buNone/>
            </a:pPr>
            <a:r>
              <a:rPr lang="en" sz="2200" dirty="0"/>
              <a:t>Great artists such as Monet, Renoir,</a:t>
            </a:r>
          </a:p>
          <a:p>
            <a:pPr lvl="0" rtl="0">
              <a:buNone/>
            </a:pPr>
            <a:r>
              <a:rPr lang="en" sz="2200" dirty="0"/>
              <a:t>Pissaro, and Degas came out of</a:t>
            </a:r>
          </a:p>
          <a:p>
            <a:pPr lvl="0" rtl="0">
              <a:buNone/>
            </a:pPr>
            <a:r>
              <a:rPr lang="en" sz="2200" dirty="0"/>
              <a:t>this movement</a:t>
            </a:r>
          </a:p>
        </p:txBody>
      </p:sp>
      <p:sp>
        <p:nvSpPr>
          <p:cNvPr id="89" name="Shape 89"/>
          <p:cNvSpPr/>
          <p:nvPr/>
        </p:nvSpPr>
        <p:spPr>
          <a:xfrm>
            <a:off x="5407491" y="4264834"/>
            <a:ext cx="3179566" cy="2497690"/>
          </a:xfrm>
          <a:prstGeom prst="rect">
            <a:avLst/>
          </a:prstGeom>
          <a:blipFill>
            <a:blip r:embed="rId3"/>
            <a:stretch>
              <a:fillRect/>
            </a:stretch>
          </a:blipFill>
          <a:ln>
            <a:noFill/>
          </a:ln>
        </p:spPr>
      </p:sp>
      <p:sp>
        <p:nvSpPr>
          <p:cNvPr id="90" name="Shape 90"/>
          <p:cNvSpPr txBox="1"/>
          <p:nvPr/>
        </p:nvSpPr>
        <p:spPr>
          <a:xfrm>
            <a:off x="3529791" y="6281132"/>
            <a:ext cx="1877699" cy="286499"/>
          </a:xfrm>
          <a:prstGeom prst="rect">
            <a:avLst/>
          </a:prstGeom>
          <a:noFill/>
        </p:spPr>
        <p:txBody>
          <a:bodyPr lIns="91425" tIns="91425" rIns="91425" bIns="91425" anchor="t" anchorCtr="0">
            <a:noAutofit/>
          </a:bodyPr>
          <a:lstStyle/>
          <a:p>
            <a:pPr>
              <a:buNone/>
            </a:pPr>
            <a:r>
              <a:rPr lang="en"/>
              <a:t>Haystacks (sunset0 by Claude Monet</a:t>
            </a:r>
          </a:p>
        </p:txBody>
      </p:sp>
    </p:spTree>
  </p:cSld>
  <p:clrMapOvr>
    <a:masterClrMapping/>
  </p:clrMapOvr>
  <p:transition spd="slow">
    <p:cut/>
  </p:transition>
</p:sld>
</file>

<file path=ppt/theme/theme1.xml><?xml version="1.0" encoding="utf-8"?>
<a:theme xmlns:a="http://schemas.openxmlformats.org/drawingml/2006/mai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1181</Words>
  <Application>Microsoft Office PowerPoint</Application>
  <PresentationFormat>On-screen Show (4:3)</PresentationFormat>
  <Paragraphs>75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
      <vt:lpstr>By Tommy Boss</vt:lpstr>
      <vt:lpstr>La Belle Époque </vt:lpstr>
      <vt:lpstr>Mass Culture</vt:lpstr>
      <vt:lpstr>Women and Art</vt:lpstr>
      <vt:lpstr>Realism in Art</vt:lpstr>
      <vt:lpstr>Realism in Literature</vt:lpstr>
      <vt:lpstr>Naturalism</vt:lpstr>
      <vt:lpstr>Folk Music as told by Henry Burstow</vt:lpstr>
      <vt:lpstr>Impressionism and Subjectivity in Art</vt:lpstr>
      <vt:lpstr>Slide 10</vt:lpstr>
      <vt:lpstr>Post-Impressionism and Van Gogh</vt:lpstr>
      <vt:lpstr>Symbolism in Poetry </vt:lpstr>
      <vt:lpstr>Architecture and Art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Tommy Boss</dc:title>
  <cp:lastModifiedBy>Owner</cp:lastModifiedBy>
  <cp:revision>2</cp:revision>
  <dcterms:modified xsi:type="dcterms:W3CDTF">2013-01-31T06:48:43Z</dcterms:modified>
</cp:coreProperties>
</file>